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45" autoAdjust="0"/>
    <p:restoredTop sz="94672"/>
  </p:normalViewPr>
  <p:slideViewPr>
    <p:cSldViewPr snapToGrid="0" snapToObjects="1">
      <p:cViewPr varScale="1">
        <p:scale>
          <a:sx n="79" d="100"/>
          <a:sy n="79" d="100"/>
        </p:scale>
        <p:origin x="10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A5C-2F3D-9E4D-AD08-97AC9BD00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95C4-14CC-7E4B-8622-CDABBDAA7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C5D3E-9152-7746-AF03-239283D7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C86-C902-8547-8AA3-EA41769F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1C49-62C6-674B-90C3-4C12417B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3E-7BCE-5C4F-A2ED-5715045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8455-4B99-8548-8E7A-67A3D4838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5F323-FDAB-0B48-A37A-9F87737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AAC0-0E11-0B4C-BB1D-BD5CA2F6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1EBDA-8D02-1640-B100-D899036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007C8-F38D-C247-B304-608826EA3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4942B-D063-ED49-B30E-989A6A6BC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5BE5-8DEB-CB47-B330-A313C2A9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F0-EBC2-B44E-AB9D-35702638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76BE-3822-4D45-876E-02417549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2B024-B03D-1C48-81F4-A5D94095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05CF-BE08-FC47-8AFC-EE0CD73CB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AE1F7-2CA3-984E-8BAF-22D817DC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CD8F-901B-0C4B-84E4-6ACDBDB7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DC4-A9BB-614D-B149-5B62FAF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BF6-4DF4-8D4F-AA7C-1C3F600E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6BD3-AFA5-224C-87DE-0178AECD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CA09-BA08-9E42-ABAA-A3D112E4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CDCE-0DCB-5049-8A55-BDCD24F0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1F7A-DAF0-5D40-8D4F-98F80A83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F2A6-9B7B-B74A-A668-06A7E12E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D848-C524-EC4C-B88A-65B4095D8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325DC-A900-3F4E-BA36-8BEE8264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2B11-B843-5345-B0E8-2E6D2B44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10E0F-256C-6A49-AEF2-B6C8AFD6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25A1B-9F81-FD4D-B260-D19F84C5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5686-97EC-B641-A55F-92170308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00B2-513E-5D41-9F30-48D1766A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B7AE-55EA-C74E-ADB2-846D6A34F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264E2-050C-5143-BE99-1590136DC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6C34D-C895-A14F-AEAB-E937E9FE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096F-6E2A-FA45-8E86-0559E12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789CD7-194E-8844-93EB-C7B68943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B0707-4244-4E49-A70F-4B12638B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82FB-B610-C749-B9D9-9695EDDC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58244-DA34-004F-8E89-6DF760E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F95D-A015-CA4B-A548-26B582B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932F2-F006-FD4D-89BD-DFA64089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AD638-A5AB-0944-BEC8-AF6C6A11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3A074-262D-2844-874E-BD8AB59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E2237-F835-2D4A-AB70-13484EFF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914B-9FD8-9B4E-88B6-4EFDC9AF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347B-8C22-C142-B578-C8AEDB2F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26390-8A44-814D-A396-2A4D5CF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2195-2E7F-094C-8A8B-732C68FA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EF75A-52C5-C042-B00B-478E36B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0C245-E04A-AC4A-AB44-98C54900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5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C3ED-491E-EB46-AD73-7AF23791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2DB66-F27F-8344-AC19-9924418EB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0152D-9941-1140-A3C9-FE764F31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C4AE0-8ACB-5440-AD81-0AB4524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E028E-B37B-0B48-8E59-B6D3267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56DB-2AD4-024C-A49C-649D765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E84E-CF77-7A48-859D-329659CF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DE34-7EC2-AF4B-A760-3DBB574A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0F263-6A94-0949-9A7F-5E13DB247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9092-4D4D-1E41-9BCF-2CF31C51F69E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8805-C71E-954F-8953-4B7048D96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35A00-6AE0-DD45-AFE3-A7C9D3E2B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39E591-8F1C-C742-B12C-6D1E9E4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7299"/>
            <a:ext cx="9144000" cy="391730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cs typeface="Arial" panose="020B0604020202020204" pitchFamily="34" charset="0"/>
              </a:rPr>
              <a:t>Challenge Statement: </a:t>
            </a:r>
            <a:endParaRPr lang="en-US" dirty="0" smtClean="0">
              <a:cs typeface="Arial" panose="020B0604020202020204" pitchFamily="34" charset="0"/>
            </a:endParaRPr>
          </a:p>
          <a:p>
            <a:pPr algn="l"/>
            <a:endParaRPr lang="en-US" dirty="0" smtClean="0">
              <a:cs typeface="Arial" panose="020B0604020202020204" pitchFamily="34" charset="0"/>
            </a:endParaRP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cs typeface="Arial" panose="020B0604020202020204" pitchFamily="34" charset="0"/>
              </a:rPr>
              <a:t>Title of Proposal:</a:t>
            </a:r>
          </a:p>
          <a:p>
            <a:pPr algn="l"/>
            <a:endParaRPr lang="en-US" dirty="0" smtClean="0">
              <a:cs typeface="Arial" panose="020B0604020202020204" pitchFamily="34" charset="0"/>
            </a:endParaRP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cs typeface="Arial" panose="020B0604020202020204" pitchFamily="34" charset="0"/>
              </a:rPr>
              <a:t>Company Name*: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84935"/>
          </a:xfrm>
        </p:spPr>
        <p:txBody>
          <a:bodyPr anchor="t">
            <a:normAutofit/>
          </a:bodyPr>
          <a:lstStyle/>
          <a:p>
            <a:r>
              <a:rPr lang="en-US" sz="4000" dirty="0" smtClean="0">
                <a:latin typeface="+mn-lt"/>
                <a:cs typeface="Arial" panose="020B0604020202020204" pitchFamily="34" charset="0"/>
              </a:rPr>
              <a:t>Sustainability Open Innovation Challenge</a:t>
            </a:r>
            <a:endParaRPr lang="en-SG" sz="4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6470648"/>
            <a:ext cx="9662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 smtClean="0"/>
              <a:t>*Tentative name of </a:t>
            </a:r>
            <a:r>
              <a:rPr lang="en-SG" sz="1400" dirty="0" err="1" smtClean="0"/>
              <a:t>startup</a:t>
            </a:r>
            <a:r>
              <a:rPr lang="en-SG" sz="1400" dirty="0" smtClean="0"/>
              <a:t> for aspiring </a:t>
            </a:r>
            <a:r>
              <a:rPr lang="en-SG" sz="1400" dirty="0" smtClean="0"/>
              <a:t>founder applying to </a:t>
            </a:r>
            <a:r>
              <a:rPr lang="en-SG" sz="1400" dirty="0" smtClean="0"/>
              <a:t>ENGIE’s challenge statement</a:t>
            </a:r>
            <a:endParaRPr lang="en-SG" sz="1400" dirty="0"/>
          </a:p>
        </p:txBody>
      </p:sp>
    </p:spTree>
    <p:extLst>
      <p:ext uri="{BB962C8B-B14F-4D97-AF65-F5344CB8AC3E}">
        <p14:creationId xmlns:p14="http://schemas.microsoft.com/office/powerpoint/2010/main" val="269715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DDB6-7DBF-3C48-9293-C5B734DD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07A6-9EAB-5143-A44C-1EFE4913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Details of Applicant 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Executive Summary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Detailed project proposal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(Optional) Grant </a:t>
            </a:r>
            <a:r>
              <a:rPr lang="en-US" dirty="0"/>
              <a:t>Application Information*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0560" y="6327288"/>
            <a:ext cx="11018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</a:t>
            </a:r>
            <a:r>
              <a:rPr lang="en-US" sz="1600" dirty="0"/>
              <a:t>For SMEs/startups that have more than 30% Singaporean shareholding and wish to </a:t>
            </a:r>
            <a:r>
              <a:rPr lang="en-US" sz="1600" dirty="0" smtClean="0"/>
              <a:t>seek funding support </a:t>
            </a:r>
            <a:r>
              <a:rPr lang="en-US" sz="1600" dirty="0"/>
              <a:t>for proposed </a:t>
            </a:r>
            <a:r>
              <a:rPr lang="en-US" sz="1600" dirty="0" smtClean="0"/>
              <a:t>project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94749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4FCB-FB20-A644-95FD-323D5988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Details of Applicant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2DF8-3131-0B41-B379-D79530EB9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</a:t>
            </a:r>
            <a:r>
              <a:rPr lang="en-US" dirty="0"/>
              <a:t>of </a:t>
            </a:r>
            <a:r>
              <a:rPr lang="en-US" dirty="0" smtClean="0"/>
              <a:t>lead company* and collaborator(s), if any</a:t>
            </a:r>
          </a:p>
          <a:p>
            <a:r>
              <a:rPr lang="en-US" dirty="0" smtClean="0"/>
              <a:t>Contact </a:t>
            </a:r>
            <a:r>
              <a:rPr lang="en-US" dirty="0"/>
              <a:t>p</a:t>
            </a:r>
            <a:r>
              <a:rPr lang="en-US" dirty="0" smtClean="0"/>
              <a:t>erson’s email and mobile no</a:t>
            </a:r>
            <a:endParaRPr lang="en-US" dirty="0"/>
          </a:p>
          <a:p>
            <a:r>
              <a:rPr lang="en-US" dirty="0" smtClean="0"/>
              <a:t>Business Address and Corporate Website of lead applicant</a:t>
            </a:r>
            <a:endParaRPr lang="en-US" dirty="0"/>
          </a:p>
          <a:p>
            <a:r>
              <a:rPr lang="en-US" dirty="0" smtClean="0"/>
              <a:t>Profile </a:t>
            </a:r>
            <a:r>
              <a:rPr lang="en-US" dirty="0"/>
              <a:t>of lead company and collaborator(s</a:t>
            </a:r>
            <a:r>
              <a:rPr lang="en-US" dirty="0" smtClean="0"/>
              <a:t>)^, </a:t>
            </a:r>
            <a:r>
              <a:rPr lang="en-US" dirty="0"/>
              <a:t>if </a:t>
            </a:r>
            <a:r>
              <a:rPr lang="en-US" dirty="0" smtClean="0"/>
              <a:t>any (in less than 100 words each)</a:t>
            </a:r>
          </a:p>
          <a:p>
            <a:r>
              <a:rPr lang="en-US" dirty="0" smtClean="0"/>
              <a:t>Areas of Expertise (in less than 100 words)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6316759"/>
            <a:ext cx="9662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/>
              <a:t>*Tentative name of </a:t>
            </a:r>
            <a:r>
              <a:rPr lang="en-SG" sz="1400" dirty="0" err="1" smtClean="0"/>
              <a:t>startup</a:t>
            </a:r>
            <a:r>
              <a:rPr lang="en-SG" sz="1400" dirty="0" smtClean="0"/>
              <a:t> for aspiring founder applying to ENGIE’s challenge statement</a:t>
            </a:r>
            <a:endParaRPr lang="en-SG" sz="1400" dirty="0"/>
          </a:p>
          <a:p>
            <a:r>
              <a:rPr lang="en-SG" sz="1400" dirty="0" smtClean="0"/>
              <a:t>^Profile of aspiring founder and founding members (if any</a:t>
            </a:r>
            <a:r>
              <a:rPr lang="en-SG" sz="1400" dirty="0"/>
              <a:t>) for aspiring founder applying to ENGIE’s challenge statement</a:t>
            </a:r>
            <a:endParaRPr lang="en-SG" sz="1400" dirty="0"/>
          </a:p>
        </p:txBody>
      </p:sp>
    </p:spTree>
    <p:extLst>
      <p:ext uri="{BB962C8B-B14F-4D97-AF65-F5344CB8AC3E}">
        <p14:creationId xmlns:p14="http://schemas.microsoft.com/office/powerpoint/2010/main" val="232196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475F-10A7-C54A-8A73-0E205889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Executive 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02674-592E-CA4D-91C4-51E9E2534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b="1" dirty="0" smtClean="0"/>
              <a:t>Instruction:</a:t>
            </a:r>
            <a:r>
              <a:rPr lang="en-SG" dirty="0" smtClean="0"/>
              <a:t> </a:t>
            </a:r>
            <a:r>
              <a:rPr lang="en-SG" dirty="0"/>
              <a:t>To provide a summary of the solution, technology and deliverables – tangible and intangible outcomes </a:t>
            </a:r>
            <a:r>
              <a:rPr lang="en-SG" dirty="0" smtClean="0"/>
              <a:t>of </a:t>
            </a:r>
            <a:r>
              <a:rPr lang="en-SG" dirty="0"/>
              <a:t>the project </a:t>
            </a:r>
            <a:r>
              <a:rPr lang="en-SG" dirty="0" smtClean="0"/>
              <a:t>(in less than 500 words)</a:t>
            </a:r>
            <a:endParaRPr lang="en-S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Detailed Project Proposal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sz="2400" b="1" dirty="0" smtClean="0"/>
              <a:t>Instruction:</a:t>
            </a:r>
            <a:r>
              <a:rPr lang="en-SG" sz="2400" dirty="0" smtClean="0"/>
              <a:t> </a:t>
            </a:r>
            <a:r>
              <a:rPr lang="en-SG" sz="2400" dirty="0"/>
              <a:t>To elaborate according to the following </a:t>
            </a:r>
            <a:r>
              <a:rPr lang="en-SG" sz="2400" dirty="0" smtClean="0"/>
              <a:t>outline (can be more than 1 slide per item)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Technical effectiveness and feasibility of solution to address the challenge statement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Desired deliverables/milestones and outcomes of projects (including </a:t>
            </a:r>
            <a:r>
              <a:rPr lang="en-US" dirty="0"/>
              <a:t>but not limited to tech </a:t>
            </a:r>
            <a:r>
              <a:rPr lang="en-US" dirty="0" smtClean="0"/>
              <a:t>specs, project/product development schedule, key challenges to overcome)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Economic feasibility of solution </a:t>
            </a:r>
            <a:r>
              <a:rPr lang="en-US" dirty="0" smtClean="0"/>
              <a:t>(</a:t>
            </a:r>
            <a:r>
              <a:rPr lang="en-US" dirty="0" err="1" smtClean="0"/>
              <a:t>commercialisation</a:t>
            </a:r>
            <a:r>
              <a:rPr lang="en-US" dirty="0" smtClean="0"/>
              <a:t> strategy, estimated commercial price, operating/maintenance/life cycle cost)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Potential </a:t>
            </a:r>
            <a:r>
              <a:rPr lang="en-US" dirty="0"/>
              <a:t>benefits </a:t>
            </a:r>
            <a:r>
              <a:rPr lang="en-US" dirty="0" smtClean="0"/>
              <a:t>(e.g</a:t>
            </a:r>
            <a:r>
              <a:rPr lang="en-US" dirty="0"/>
              <a:t>. how is this solution novel/different from what is available currently, </a:t>
            </a:r>
            <a:r>
              <a:rPr lang="en-US" dirty="0" smtClean="0"/>
              <a:t>potential cost and manpower savings)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Capacity and expertise to execute (capabilities and resources committed)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Details on POC/MVP if applicable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Others (as specifically requested by Challenge Brief)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9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(Optional) Grant Application Information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57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SG" b="1" dirty="0" smtClean="0"/>
              <a:t>Instruction: </a:t>
            </a:r>
            <a:r>
              <a:rPr lang="en-US" dirty="0"/>
              <a:t>For SMEs/startups </a:t>
            </a:r>
            <a:r>
              <a:rPr lang="en-US" dirty="0" smtClean="0"/>
              <a:t>that have more than 30% local shareholding (by Singapore Citizen or PR) and wish </a:t>
            </a:r>
            <a:r>
              <a:rPr lang="en-US" dirty="0"/>
              <a:t>to </a:t>
            </a:r>
            <a:r>
              <a:rPr lang="en-US" dirty="0" smtClean="0"/>
              <a:t>seek </a:t>
            </a:r>
            <a:r>
              <a:rPr lang="en-US" dirty="0"/>
              <a:t>funding support for proposed </a:t>
            </a:r>
            <a:r>
              <a:rPr lang="en-US" dirty="0" smtClean="0"/>
              <a:t>project, please fill and submit the [Application </a:t>
            </a:r>
            <a:r>
              <a:rPr lang="en-US" dirty="0"/>
              <a:t>form to request for grant </a:t>
            </a:r>
            <a:r>
              <a:rPr lang="en-US" dirty="0" smtClean="0"/>
              <a:t>support.docx] together with the proposal submission.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8322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364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Sustainability Open Innovation Challenge</vt:lpstr>
      <vt:lpstr>Submission Requirements</vt:lpstr>
      <vt:lpstr>A. Details of Applicant</vt:lpstr>
      <vt:lpstr>B. Executive Summary</vt:lpstr>
      <vt:lpstr>C. Detailed Project Proposal</vt:lpstr>
      <vt:lpstr>D. (Optional) Grant Application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DSTA HackerFest 2018 Submission</dc:title>
  <dc:creator>Tan Yi Xiang (DSTA)</dc:creator>
  <cp:lastModifiedBy>Dingzhi HAN (ENTERPRISESG)</cp:lastModifiedBy>
  <cp:revision>32</cp:revision>
  <dcterms:created xsi:type="dcterms:W3CDTF">2018-10-27T03:23:47Z</dcterms:created>
  <dcterms:modified xsi:type="dcterms:W3CDTF">2019-11-11T05:52:43Z</dcterms:modified>
</cp:coreProperties>
</file>