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y SIM (JTC)" initials="IS(" lastIdx="1" clrIdx="0">
    <p:extLst>
      <p:ext uri="{19B8F6BF-5375-455C-9EA6-DF929625EA0E}">
        <p15:presenceInfo xmlns:p15="http://schemas.microsoft.com/office/powerpoint/2012/main" userId="S-1-5-21-1216582894-834684500-1334827815-379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A3BE-8CBE-4AEC-B40B-90E80C4D3637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13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A3BE-8CBE-4AEC-B40B-90E80C4D3637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8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A2D1-3CA7-42B5-B5C5-00DFF72E5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870" y="11960"/>
            <a:ext cx="9025128" cy="7198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40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Project Title&gt;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BC43D1-4B1D-41F6-B2EF-D45A63D3D19E}"/>
              </a:ext>
            </a:extLst>
          </p:cNvPr>
          <p:cNvCxnSpPr/>
          <p:nvPr/>
        </p:nvCxnSpPr>
        <p:spPr>
          <a:xfrm flipV="1">
            <a:off x="34290" y="4203498"/>
            <a:ext cx="12192000" cy="46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E80C32-3475-46DC-AADD-348310997170}"/>
              </a:ext>
            </a:extLst>
          </p:cNvPr>
          <p:cNvCxnSpPr>
            <a:cxnSpLocks/>
          </p:cNvCxnSpPr>
          <p:nvPr/>
        </p:nvCxnSpPr>
        <p:spPr>
          <a:xfrm>
            <a:off x="7001256" y="603504"/>
            <a:ext cx="0" cy="63136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1181734-6009-4D3C-A1A0-768ECAC1BCBD}"/>
              </a:ext>
            </a:extLst>
          </p:cNvPr>
          <p:cNvSpPr/>
          <p:nvPr/>
        </p:nvSpPr>
        <p:spPr>
          <a:xfrm>
            <a:off x="450045" y="869741"/>
            <a:ext cx="5476622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concisely describe how your approach addresses the problem statement or benefit JTC.</a:t>
            </a:r>
          </a:p>
          <a:p>
            <a:endParaRPr lang="en-GB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use images/schematics if it helps.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460168"/>
              </p:ext>
            </p:extLst>
          </p:nvPr>
        </p:nvGraphicFramePr>
        <p:xfrm>
          <a:off x="7274072" y="845870"/>
          <a:ext cx="4585696" cy="1570101"/>
        </p:xfrm>
        <a:graphic>
          <a:graphicData uri="http://schemas.openxmlformats.org/drawingml/2006/table">
            <a:tbl>
              <a:tblPr/>
              <a:tblGrid>
                <a:gridCol w="323848">
                  <a:extLst>
                    <a:ext uri="{9D8B030D-6E8A-4147-A177-3AD203B41FA5}">
                      <a16:colId xmlns:a16="http://schemas.microsoft.com/office/drawing/2014/main" val="188653565"/>
                    </a:ext>
                  </a:extLst>
                </a:gridCol>
                <a:gridCol w="2643360">
                  <a:extLst>
                    <a:ext uri="{9D8B030D-6E8A-4147-A177-3AD203B41FA5}">
                      <a16:colId xmlns:a16="http://schemas.microsoft.com/office/drawing/2014/main" val="609609310"/>
                    </a:ext>
                  </a:extLst>
                </a:gridCol>
                <a:gridCol w="1618488">
                  <a:extLst>
                    <a:ext uri="{9D8B030D-6E8A-4147-A177-3AD203B41FA5}">
                      <a16:colId xmlns:a16="http://schemas.microsoft.com/office/drawing/2014/main" val="747059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Deliverables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Projected Completion Date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010486875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baseline="-25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months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65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808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276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98239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201895"/>
              </p:ext>
            </p:extLst>
          </p:nvPr>
        </p:nvGraphicFramePr>
        <p:xfrm>
          <a:off x="614818" y="4525802"/>
          <a:ext cx="4885416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6285">
                  <a:extLst>
                    <a:ext uri="{9D8B030D-6E8A-4147-A177-3AD203B41FA5}">
                      <a16:colId xmlns:a16="http://schemas.microsoft.com/office/drawing/2014/main" val="208381615"/>
                    </a:ext>
                  </a:extLst>
                </a:gridCol>
                <a:gridCol w="2739131">
                  <a:extLst>
                    <a:ext uri="{9D8B030D-6E8A-4147-A177-3AD203B41FA5}">
                      <a16:colId xmlns:a16="http://schemas.microsoft.com/office/drawing/2014/main" val="3973623549"/>
                    </a:ext>
                  </a:extLst>
                </a:gridCol>
              </a:tblGrid>
              <a:tr h="218483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Organisation(s):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99479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Budget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985997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Duration (months)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813774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 start TRL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57395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</a:t>
                      </a:r>
                      <a:r>
                        <a:rPr lang="en-GB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end TRL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693747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79401"/>
              </p:ext>
            </p:extLst>
          </p:nvPr>
        </p:nvGraphicFramePr>
        <p:xfrm>
          <a:off x="7563782" y="4552756"/>
          <a:ext cx="4387088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7088">
                  <a:extLst>
                    <a:ext uri="{9D8B030D-6E8A-4147-A177-3AD203B41FA5}">
                      <a16:colId xmlns:a16="http://schemas.microsoft.com/office/drawing/2014/main" val="37699182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Benefits of the expected outcome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432778"/>
                  </a:ext>
                </a:extLst>
              </a:tr>
              <a:tr h="1324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Before &amp; after comparison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quantitative in terms of</a:t>
                      </a:r>
                      <a:r>
                        <a:rPr lang="en-GB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either: dollars saved; or manpower saved; or carbon tonnage reduced.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53669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287430" y="3031926"/>
            <a:ext cx="466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Broad &amp; major ones, the specific details will be in the proposal </a:t>
            </a:r>
          </a:p>
        </p:txBody>
      </p:sp>
    </p:spTree>
    <p:extLst>
      <p:ext uri="{BB962C8B-B14F-4D97-AF65-F5344CB8AC3E}">
        <p14:creationId xmlns:p14="http://schemas.microsoft.com/office/powerpoint/2010/main" val="26588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B6A59A7B4074EBA0F9A3038DF122B" ma:contentTypeVersion="1" ma:contentTypeDescription="Create a new document." ma:contentTypeScope="" ma:versionID="4315b5e02b152c1bc0584aa6d4fa1b2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dcce58c87e9fcebab8021569449a8d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C37D76-1577-4AC8-9149-3735A652A7D7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3F4E1DC-3288-4762-9633-E48DCC90B6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903220-88FA-4419-995D-9734AF2818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3796</TotalTime>
  <Words>93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SimSun</vt:lpstr>
      <vt:lpstr>Arial</vt:lpstr>
      <vt:lpstr>Calibri</vt:lpstr>
      <vt:lpstr>Calibri Light</vt:lpstr>
      <vt:lpstr>Times New Roman</vt:lpstr>
      <vt:lpstr>Office Theme</vt:lpstr>
      <vt:lpstr>&lt;Insert Project Title&gt;</vt:lpstr>
    </vt:vector>
  </TitlesOfParts>
  <Company>WOG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Flow</dc:title>
  <dc:creator>Jerry AW (JTC)</dc:creator>
  <dc:description>Project title (incoming proposals)</dc:description>
  <cp:lastModifiedBy>Jerry AW (JTC)</cp:lastModifiedBy>
  <cp:revision>36</cp:revision>
  <dcterms:created xsi:type="dcterms:W3CDTF">2020-05-20T14:23:47Z</dcterms:created>
  <dcterms:modified xsi:type="dcterms:W3CDTF">2020-06-21T14:23:52Z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Jerry_AW@jtc.gov.sg</vt:lpwstr>
  </property>
  <property fmtid="{D5CDD505-2E9C-101B-9397-08002B2CF9AE}" pid="5" name="MSIP_Label_3f9331f7-95a2-472a-92bc-d73219eb516b_SetDate">
    <vt:lpwstr>2020-05-20T15:27:13.1929353Z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4f083472-2838-4e49-b56b-d3e5c77c5f61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Jerry_AW@jtc.gov.sg</vt:lpwstr>
  </property>
  <property fmtid="{D5CDD505-2E9C-101B-9397-08002B2CF9AE}" pid="13" name="MSIP_Label_4f288355-fb4c-44cd-b9ca-40cfc2aee5f8_SetDate">
    <vt:lpwstr>2020-05-20T15:27:13.1929353Z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4f083472-2838-4e49-b56b-d3e5c77c5f61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  <property fmtid="{D5CDD505-2E9C-101B-9397-08002B2CF9AE}" pid="20" name="Presentation">
    <vt:lpwstr>Process Flow</vt:lpwstr>
  </property>
  <property fmtid="{D5CDD505-2E9C-101B-9397-08002B2CF9AE}" pid="21" name="SlideDescription">
    <vt:lpwstr>Project title (incoming proposals)</vt:lpwstr>
  </property>
  <property fmtid="{D5CDD505-2E9C-101B-9397-08002B2CF9AE}" pid="22" name="ContentTypeId">
    <vt:lpwstr>0x010100C98B6A59A7B4074EBA0F9A3038DF122B</vt:lpwstr>
  </property>
</Properties>
</file>