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102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vy SIM (JTC)" initials="IS(" lastIdx="1" clrIdx="0">
    <p:extLst>
      <p:ext uri="{19B8F6BF-5375-455C-9EA6-DF929625EA0E}">
        <p15:presenceInfo xmlns:p15="http://schemas.microsoft.com/office/powerpoint/2012/main" userId="S-1-5-21-1216582894-834684500-1334827815-37906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8A3BE-8CBE-4AEC-B40B-90E80C4D3637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12A6B-CF0C-4F4D-BE5C-BEEE221C0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0133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0FEFFE-A257-4456-9665-66A7C92ADF3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9159459" y="6489436"/>
            <a:ext cx="2743200" cy="365125"/>
          </a:xfrm>
          <a:prstGeom prst="rect">
            <a:avLst/>
          </a:prstGeom>
        </p:spPr>
        <p:txBody>
          <a:bodyPr/>
          <a:lstStyle/>
          <a:p>
            <a:fld id="{6CBB999D-3509-3345-BD2A-58AC16F53E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A534E6-AA56-4EC7-B559-51AC16DAF5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444" y="292672"/>
            <a:ext cx="10515600" cy="47482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/>
              <a:t>Master title style – </a:t>
            </a:r>
            <a:r>
              <a:rPr lang="en-US" dirty="0" err="1"/>
              <a:t>Lato</a:t>
            </a:r>
            <a:r>
              <a:rPr lang="en-US" dirty="0"/>
              <a:t> Bold 32</a:t>
            </a:r>
            <a:endParaRPr lang="en-SG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96A56E5-340E-48B4-AF23-FEF9964E7C0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6444" y="796883"/>
            <a:ext cx="10515599" cy="31916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 b="0">
                <a:solidFill>
                  <a:srgbClr val="00A7E1"/>
                </a:solidFill>
              </a:defRPr>
            </a:lvl1pPr>
          </a:lstStyle>
          <a:p>
            <a:r>
              <a:rPr lang="en-US" dirty="0"/>
              <a:t>CLICK TO ADD SUBTITLE – </a:t>
            </a:r>
            <a:r>
              <a:rPr lang="en-US" dirty="0" err="1"/>
              <a:t>Lato</a:t>
            </a:r>
            <a:r>
              <a:rPr lang="en-US" dirty="0"/>
              <a:t> 20</a:t>
            </a:r>
          </a:p>
        </p:txBody>
      </p:sp>
    </p:spTree>
    <p:extLst>
      <p:ext uri="{BB962C8B-B14F-4D97-AF65-F5344CB8AC3E}">
        <p14:creationId xmlns:p14="http://schemas.microsoft.com/office/powerpoint/2010/main" val="211029578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8A3BE-8CBE-4AEC-B40B-90E80C4D3637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12A6B-CF0C-4F4D-BE5C-BEEE221C0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782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CA2D1-3CA7-42B5-B5C5-00DFF72E5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6870" y="11960"/>
            <a:ext cx="9025128" cy="719812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en-US" sz="4000" b="1" u="sng">
                <a:latin typeface="Arial" panose="020B0604020202020204" pitchFamily="34" charset="0"/>
                <a:cs typeface="Arial" panose="020B0604020202020204" pitchFamily="34" charset="0"/>
              </a:rPr>
              <a:t>&lt;Insert Project Title&gt;</a:t>
            </a:r>
            <a:endParaRPr lang="en-US" sz="4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9BC43D1-4B1D-41F6-B2EF-D45A63D3D19E}"/>
              </a:ext>
            </a:extLst>
          </p:cNvPr>
          <p:cNvCxnSpPr/>
          <p:nvPr/>
        </p:nvCxnSpPr>
        <p:spPr>
          <a:xfrm flipV="1">
            <a:off x="34290" y="4203498"/>
            <a:ext cx="12192000" cy="463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FE80C32-3475-46DC-AADD-348310997170}"/>
              </a:ext>
            </a:extLst>
          </p:cNvPr>
          <p:cNvCxnSpPr>
            <a:cxnSpLocks/>
          </p:cNvCxnSpPr>
          <p:nvPr/>
        </p:nvCxnSpPr>
        <p:spPr>
          <a:xfrm>
            <a:off x="6779584" y="731772"/>
            <a:ext cx="0" cy="63136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51181734-6009-4D3C-A1A0-768ECAC1BCBD}"/>
              </a:ext>
            </a:extLst>
          </p:cNvPr>
          <p:cNvSpPr/>
          <p:nvPr/>
        </p:nvSpPr>
        <p:spPr>
          <a:xfrm>
            <a:off x="450045" y="869741"/>
            <a:ext cx="5476622" cy="116955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Description: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Concisely (not more than 5 lines) describe how your approach addresses the problem statement or benefit JTC.</a:t>
            </a:r>
          </a:p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Illustrate with images/schematics if it helps.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460168"/>
              </p:ext>
            </p:extLst>
          </p:nvPr>
        </p:nvGraphicFramePr>
        <p:xfrm>
          <a:off x="7274072" y="845870"/>
          <a:ext cx="4585696" cy="1570101"/>
        </p:xfrm>
        <a:graphic>
          <a:graphicData uri="http://schemas.openxmlformats.org/drawingml/2006/table">
            <a:tbl>
              <a:tblPr/>
              <a:tblGrid>
                <a:gridCol w="323848">
                  <a:extLst>
                    <a:ext uri="{9D8B030D-6E8A-4147-A177-3AD203B41FA5}">
                      <a16:colId xmlns:a16="http://schemas.microsoft.com/office/drawing/2014/main" val="188653565"/>
                    </a:ext>
                  </a:extLst>
                </a:gridCol>
                <a:gridCol w="2643360">
                  <a:extLst>
                    <a:ext uri="{9D8B030D-6E8A-4147-A177-3AD203B41FA5}">
                      <a16:colId xmlns:a16="http://schemas.microsoft.com/office/drawing/2014/main" val="609609310"/>
                    </a:ext>
                  </a:extLst>
                </a:gridCol>
                <a:gridCol w="1618488">
                  <a:extLst>
                    <a:ext uri="{9D8B030D-6E8A-4147-A177-3AD203B41FA5}">
                      <a16:colId xmlns:a16="http://schemas.microsoft.com/office/drawing/2014/main" val="7470598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Deliverables</a:t>
                      </a:r>
                      <a:endParaRPr lang="en-SG" sz="16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Projected Completion Date</a:t>
                      </a:r>
                      <a:endParaRPr lang="en-SG" sz="16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3010486875"/>
                  </a:ext>
                </a:extLst>
              </a:tr>
              <a:tr h="444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SG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600" baseline="-25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 + months</a:t>
                      </a:r>
                      <a:endParaRPr lang="en-SG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46552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SG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78085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SG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32769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SG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1982392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6201895"/>
              </p:ext>
            </p:extLst>
          </p:nvPr>
        </p:nvGraphicFramePr>
        <p:xfrm>
          <a:off x="614818" y="4525802"/>
          <a:ext cx="4885416" cy="15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46285">
                  <a:extLst>
                    <a:ext uri="{9D8B030D-6E8A-4147-A177-3AD203B41FA5}">
                      <a16:colId xmlns:a16="http://schemas.microsoft.com/office/drawing/2014/main" val="208381615"/>
                    </a:ext>
                  </a:extLst>
                </a:gridCol>
                <a:gridCol w="2739131">
                  <a:extLst>
                    <a:ext uri="{9D8B030D-6E8A-4147-A177-3AD203B41FA5}">
                      <a16:colId xmlns:a16="http://schemas.microsoft.com/office/drawing/2014/main" val="3973623549"/>
                    </a:ext>
                  </a:extLst>
                </a:gridCol>
              </a:tblGrid>
              <a:tr h="218483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Organisation(s):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3994791"/>
                  </a:ext>
                </a:extLst>
              </a:tr>
              <a:tr h="218483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Proposed Budget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1985997"/>
                  </a:ext>
                </a:extLst>
              </a:tr>
              <a:tr h="218483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Duration (months)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813774"/>
                  </a:ext>
                </a:extLst>
              </a:tr>
              <a:tr h="218483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Expected start TRL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8573951"/>
                  </a:ext>
                </a:extLst>
              </a:tr>
              <a:tr h="218483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Expected</a:t>
                      </a:r>
                      <a:r>
                        <a:rPr lang="en-GB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end TRL</a:t>
                      </a:r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8693747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3679401"/>
              </p:ext>
            </p:extLst>
          </p:nvPr>
        </p:nvGraphicFramePr>
        <p:xfrm>
          <a:off x="7563782" y="4552756"/>
          <a:ext cx="4387088" cy="103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87088">
                  <a:extLst>
                    <a:ext uri="{9D8B030D-6E8A-4147-A177-3AD203B41FA5}">
                      <a16:colId xmlns:a16="http://schemas.microsoft.com/office/drawing/2014/main" val="37699182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Benefits of the expected outcome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1432778"/>
                  </a:ext>
                </a:extLst>
              </a:tr>
              <a:tr h="132443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Before &amp; after comparison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State quantitative in terms of</a:t>
                      </a:r>
                      <a:r>
                        <a:rPr lang="en-GB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either: dollars saved; or manpower saved; or carbon tonnage reduced.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536691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7287430" y="3031926"/>
            <a:ext cx="4663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>
                <a:latin typeface="Arial" panose="020B0604020202020204" pitchFamily="34" charset="0"/>
                <a:cs typeface="Arial" panose="020B0604020202020204" pitchFamily="34" charset="0"/>
              </a:rPr>
              <a:t>* Broad &amp; major ones, the specific details will be in the proposal </a:t>
            </a:r>
          </a:p>
        </p:txBody>
      </p:sp>
    </p:spTree>
    <p:extLst>
      <p:ext uri="{BB962C8B-B14F-4D97-AF65-F5344CB8AC3E}">
        <p14:creationId xmlns:p14="http://schemas.microsoft.com/office/powerpoint/2010/main" val="2658895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C180839-7BDC-49D7-A660-0167FED8842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6CBB999D-3509-3345-BD2A-58AC16F53E8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48C8A1E-68FE-458C-BF71-D2377DA63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SG" dirty="0"/>
              <a:t>Technology Readiness Level (TRL)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B055923-B257-4B4A-AD0C-E1FA3D2795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024519"/>
              </p:ext>
            </p:extLst>
          </p:nvPr>
        </p:nvGraphicFramePr>
        <p:xfrm>
          <a:off x="606444" y="1061561"/>
          <a:ext cx="7042132" cy="5272561"/>
        </p:xfrm>
        <a:graphic>
          <a:graphicData uri="http://schemas.openxmlformats.org/drawingml/2006/table">
            <a:tbl>
              <a:tblPr firstRow="1" firstCol="1" bandRow="1"/>
              <a:tblGrid>
                <a:gridCol w="622531">
                  <a:extLst>
                    <a:ext uri="{9D8B030D-6E8A-4147-A177-3AD203B41FA5}">
                      <a16:colId xmlns:a16="http://schemas.microsoft.com/office/drawing/2014/main" val="1920786797"/>
                    </a:ext>
                  </a:extLst>
                </a:gridCol>
                <a:gridCol w="2051987">
                  <a:extLst>
                    <a:ext uri="{9D8B030D-6E8A-4147-A177-3AD203B41FA5}">
                      <a16:colId xmlns:a16="http://schemas.microsoft.com/office/drawing/2014/main" val="808963072"/>
                    </a:ext>
                  </a:extLst>
                </a:gridCol>
                <a:gridCol w="4367614">
                  <a:extLst>
                    <a:ext uri="{9D8B030D-6E8A-4147-A177-3AD203B41FA5}">
                      <a16:colId xmlns:a16="http://schemas.microsoft.com/office/drawing/2014/main" val="2828146552"/>
                    </a:ext>
                  </a:extLst>
                </a:gridCol>
              </a:tblGrid>
              <a:tr h="2961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b="1" u="sng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Level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b="1" u="sng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Stage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b="1" u="sng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Description 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9201700"/>
                  </a:ext>
                </a:extLst>
              </a:tr>
              <a:tr h="62632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Production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Actual system, proven through successful mission operations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977323"/>
                  </a:ext>
                </a:extLst>
              </a:tr>
              <a:tr h="62632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Full-scale development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Actual system completed and operationally qualified through test and demonstration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4293341"/>
                  </a:ext>
                </a:extLst>
              </a:tr>
              <a:tr h="62632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Exploratory development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System prototype demonstration in an operational environment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0614116"/>
                  </a:ext>
                </a:extLst>
              </a:tr>
              <a:tr h="62632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System/ sub-system model or prototype demonstration in a relevant environment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7195252"/>
                  </a:ext>
                </a:extLst>
              </a:tr>
              <a:tr h="62632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Component and/ or basic sub-system validation in relevant environment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7930360"/>
                  </a:ext>
                </a:extLst>
              </a:tr>
              <a:tr h="62632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Technology development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Component and/ or basic sub-system technology validation in laboratory environment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8458710"/>
                  </a:ext>
                </a:extLst>
              </a:tr>
              <a:tr h="62632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Analytical and laboratory studies to validate analytical predictions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9190192"/>
                  </a:ext>
                </a:extLst>
              </a:tr>
              <a:tr h="2961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Technology concept and/ or application formulated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6461797"/>
                  </a:ext>
                </a:extLst>
              </a:tr>
              <a:tr h="2961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Basic principles of technology observed and reported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3144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8628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8B6A59A7B4074EBA0F9A3038DF122B" ma:contentTypeVersion="1" ma:contentTypeDescription="Create a new document." ma:contentTypeScope="" ma:versionID="4315b5e02b152c1bc0584aa6d4fa1b21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dcce58c87e9fcebab8021569449a8d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57903220-88FA-4419-995D-9734AF2818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3F4E1DC-3288-4762-9633-E48DCC90B68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C37D76-1577-4AC8-9149-3735A652A7D7}">
  <ds:schemaRefs>
    <ds:schemaRef ds:uri="http://purl.org/dc/elements/1.1/"/>
    <ds:schemaRef ds:uri="http://schemas.microsoft.com/office/2006/documentManagement/types"/>
    <ds:schemaRef ds:uri="http://schemas.microsoft.com/sharepoint/v3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3802</TotalTime>
  <Words>218</Words>
  <Application>Microsoft Office PowerPoint</Application>
  <PresentationFormat>Widescreen</PresentationFormat>
  <Paragraphs>56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&lt;Insert Project Title&gt;</vt:lpstr>
      <vt:lpstr>Technology Readiness Level (TRL)</vt:lpstr>
    </vt:vector>
  </TitlesOfParts>
  <Company>WOG 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 Flow</dc:title>
  <dc:creator>Jerry AW (JTC)</dc:creator>
  <dc:description>Project title (incoming proposals)</dc:description>
  <cp:lastModifiedBy>Jerry AW (JTC)</cp:lastModifiedBy>
  <cp:revision>37</cp:revision>
  <dcterms:created xsi:type="dcterms:W3CDTF">2020-05-20T14:23:47Z</dcterms:created>
  <dcterms:modified xsi:type="dcterms:W3CDTF">2022-05-25T10:14:05Z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Process Flow</vt:lpwstr>
  </property>
  <property fmtid="{D5CDD505-2E9C-101B-9397-08002B2CF9AE}" pid="3" name="SlideDescription">
    <vt:lpwstr>Project title (incoming proposals)</vt:lpwstr>
  </property>
  <property fmtid="{D5CDD505-2E9C-101B-9397-08002B2CF9AE}" pid="4" name="ContentTypeId">
    <vt:lpwstr>0x010100C98B6A59A7B4074EBA0F9A3038DF122B</vt:lpwstr>
  </property>
  <property fmtid="{D5CDD505-2E9C-101B-9397-08002B2CF9AE}" pid="5" name="MSIP_Label_4f288355-fb4c-44cd-b9ca-40cfc2aee5f8_Enabled">
    <vt:lpwstr>true</vt:lpwstr>
  </property>
  <property fmtid="{D5CDD505-2E9C-101B-9397-08002B2CF9AE}" pid="6" name="MSIP_Label_4f288355-fb4c-44cd-b9ca-40cfc2aee5f8_SetDate">
    <vt:lpwstr>2022-05-04T07:05:13Z</vt:lpwstr>
  </property>
  <property fmtid="{D5CDD505-2E9C-101B-9397-08002B2CF9AE}" pid="7" name="MSIP_Label_4f288355-fb4c-44cd-b9ca-40cfc2aee5f8_Method">
    <vt:lpwstr>Standard</vt:lpwstr>
  </property>
  <property fmtid="{D5CDD505-2E9C-101B-9397-08002B2CF9AE}" pid="8" name="MSIP_Label_4f288355-fb4c-44cd-b9ca-40cfc2aee5f8_Name">
    <vt:lpwstr>Non Sensitive_1</vt:lpwstr>
  </property>
  <property fmtid="{D5CDD505-2E9C-101B-9397-08002B2CF9AE}" pid="9" name="MSIP_Label_4f288355-fb4c-44cd-b9ca-40cfc2aee5f8_SiteId">
    <vt:lpwstr>0b11c524-9a1c-4e1b-84cb-6336aefc2243</vt:lpwstr>
  </property>
  <property fmtid="{D5CDD505-2E9C-101B-9397-08002B2CF9AE}" pid="10" name="MSIP_Label_4f288355-fb4c-44cd-b9ca-40cfc2aee5f8_ActionId">
    <vt:lpwstr>4f083472-2838-4e49-b56b-d3e5c77c5f61</vt:lpwstr>
  </property>
  <property fmtid="{D5CDD505-2E9C-101B-9397-08002B2CF9AE}" pid="11" name="MSIP_Label_4f288355-fb4c-44cd-b9ca-40cfc2aee5f8_ContentBits">
    <vt:lpwstr>0</vt:lpwstr>
  </property>
</Properties>
</file>