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1024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Ivy SIM (JTC)" initials="IS(" lastIdx="1" clrIdx="0">
    <p:extLst>
      <p:ext uri="{19B8F6BF-5375-455C-9EA6-DF929625EA0E}">
        <p15:presenceInfo xmlns:p15="http://schemas.microsoft.com/office/powerpoint/2012/main" userId="S-1-5-21-1216582894-834684500-1334827815-379065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2" d="100"/>
          <a:sy n="62" d="100"/>
        </p:scale>
        <p:origin x="80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commentAuthors" Target="commentAuthor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F8A3BE-8CBE-4AEC-B40B-90E80C4D3637}" type="datetimeFigureOut">
              <a:rPr lang="en-GB" smtClean="0"/>
              <a:t>12/09/2023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12A6B-CF0C-4F4D-BE5C-BEEE221C00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01337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30FEFFE-A257-4456-9665-66A7C92ADF3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>
          <a:xfrm>
            <a:off x="9159459" y="6489436"/>
            <a:ext cx="2743200" cy="365125"/>
          </a:xfrm>
          <a:prstGeom prst="rect">
            <a:avLst/>
          </a:prstGeom>
        </p:spPr>
        <p:txBody>
          <a:bodyPr/>
          <a:lstStyle/>
          <a:p>
            <a:fld id="{6CBB999D-3509-3345-BD2A-58AC16F53E8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BA534E6-AA56-4EC7-B559-51AC16DAF51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06444" y="292672"/>
            <a:ext cx="10515600" cy="474829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200" b="1"/>
            </a:lvl1pPr>
          </a:lstStyle>
          <a:p>
            <a:r>
              <a:rPr lang="en-US" dirty="0"/>
              <a:t>Master title style – </a:t>
            </a:r>
            <a:r>
              <a:rPr lang="en-US" dirty="0" err="1"/>
              <a:t>Lato</a:t>
            </a:r>
            <a:r>
              <a:rPr lang="en-US" dirty="0"/>
              <a:t> Bold 32</a:t>
            </a:r>
            <a:endParaRPr lang="en-SG" dirty="0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096A56E5-340E-48B4-AF23-FEF9964E7C03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606444" y="796883"/>
            <a:ext cx="10515599" cy="319166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000" b="0">
                <a:solidFill>
                  <a:srgbClr val="00A7E1"/>
                </a:solidFill>
              </a:defRPr>
            </a:lvl1pPr>
          </a:lstStyle>
          <a:p>
            <a:r>
              <a:rPr lang="en-US" dirty="0"/>
              <a:t>CLICK TO ADD SUBTITLE – </a:t>
            </a:r>
            <a:r>
              <a:rPr lang="en-US" dirty="0" err="1"/>
              <a:t>Lato</a:t>
            </a:r>
            <a:r>
              <a:rPr lang="en-US" dirty="0"/>
              <a:t> 20</a:t>
            </a:r>
          </a:p>
        </p:txBody>
      </p:sp>
    </p:spTree>
    <p:extLst>
      <p:ext uri="{BB962C8B-B14F-4D97-AF65-F5344CB8AC3E}">
        <p14:creationId xmlns:p14="http://schemas.microsoft.com/office/powerpoint/2010/main" val="211029578"/>
      </p:ext>
    </p:extLst>
  </p:cSld>
  <p:clrMapOvr>
    <a:masterClrMapping/>
  </p:clrMapOvr>
  <p:hf hdr="0" ftr="0" dt="0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F8A3BE-8CBE-4AEC-B40B-90E80C4D3637}" type="datetimeFigureOut">
              <a:rPr lang="en-GB" smtClean="0"/>
              <a:t>12/09/2023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B12A6B-CF0C-4F4D-BE5C-BEEE221C00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317823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BCA2D1-3CA7-42B5-B5C5-00DFF72E53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26870" y="11960"/>
            <a:ext cx="9025128" cy="719812"/>
          </a:xfrm>
          <a:solidFill>
            <a:schemeClr val="bg1"/>
          </a:solidFill>
        </p:spPr>
        <p:txBody>
          <a:bodyPr>
            <a:normAutofit/>
          </a:bodyPr>
          <a:lstStyle/>
          <a:p>
            <a:pPr algn="ctr"/>
            <a:r>
              <a:rPr lang="en-US" sz="4000" b="1" u="sng">
                <a:latin typeface="Arial" panose="020B0604020202020204" pitchFamily="34" charset="0"/>
                <a:cs typeface="Arial" panose="020B0604020202020204" pitchFamily="34" charset="0"/>
              </a:rPr>
              <a:t>&lt;Insert Project Title&gt;</a:t>
            </a:r>
            <a:endParaRPr lang="en-US" sz="4000" b="1" u="sng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09BC43D1-4B1D-41F6-B2EF-D45A63D3D19E}"/>
              </a:ext>
            </a:extLst>
          </p:cNvPr>
          <p:cNvCxnSpPr/>
          <p:nvPr/>
        </p:nvCxnSpPr>
        <p:spPr>
          <a:xfrm flipV="1">
            <a:off x="34290" y="4203498"/>
            <a:ext cx="12192000" cy="4636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8FE80C32-3475-46DC-AADD-348310997170}"/>
              </a:ext>
            </a:extLst>
          </p:cNvPr>
          <p:cNvCxnSpPr>
            <a:cxnSpLocks/>
          </p:cNvCxnSpPr>
          <p:nvPr/>
        </p:nvCxnSpPr>
        <p:spPr>
          <a:xfrm>
            <a:off x="6779584" y="731772"/>
            <a:ext cx="0" cy="631363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2" name="Rectangle 11">
            <a:extLst>
              <a:ext uri="{FF2B5EF4-FFF2-40B4-BE49-F238E27FC236}">
                <a16:creationId xmlns:a16="http://schemas.microsoft.com/office/drawing/2014/main" id="{51181734-6009-4D3C-A1A0-768ECAC1BCBD}"/>
              </a:ext>
            </a:extLst>
          </p:cNvPr>
          <p:cNvSpPr/>
          <p:nvPr/>
        </p:nvSpPr>
        <p:spPr>
          <a:xfrm>
            <a:off x="450045" y="869741"/>
            <a:ext cx="5476622" cy="1169551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GB" sz="1400" b="1" dirty="0">
                <a:latin typeface="Arial" panose="020B0604020202020204" pitchFamily="34" charset="0"/>
                <a:cs typeface="Arial" panose="020B0604020202020204" pitchFamily="34" charset="0"/>
              </a:rPr>
              <a:t>Description:</a:t>
            </a:r>
          </a:p>
          <a:p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Concisely (not more than 5 lines) describe how your approach addresses the problem statement or benefit JTC.</a:t>
            </a:r>
          </a:p>
          <a:p>
            <a:endParaRPr lang="en-GB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Illustrate with images/schematics if it helps.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97460168"/>
              </p:ext>
            </p:extLst>
          </p:nvPr>
        </p:nvGraphicFramePr>
        <p:xfrm>
          <a:off x="7274072" y="845870"/>
          <a:ext cx="4585696" cy="1570101"/>
        </p:xfrm>
        <a:graphic>
          <a:graphicData uri="http://schemas.openxmlformats.org/drawingml/2006/table">
            <a:tbl>
              <a:tblPr/>
              <a:tblGrid>
                <a:gridCol w="323848">
                  <a:extLst>
                    <a:ext uri="{9D8B030D-6E8A-4147-A177-3AD203B41FA5}">
                      <a16:colId xmlns:a16="http://schemas.microsoft.com/office/drawing/2014/main" val="188653565"/>
                    </a:ext>
                  </a:extLst>
                </a:gridCol>
                <a:gridCol w="2643360">
                  <a:extLst>
                    <a:ext uri="{9D8B030D-6E8A-4147-A177-3AD203B41FA5}">
                      <a16:colId xmlns:a16="http://schemas.microsoft.com/office/drawing/2014/main" val="609609310"/>
                    </a:ext>
                  </a:extLst>
                </a:gridCol>
                <a:gridCol w="1618488">
                  <a:extLst>
                    <a:ext uri="{9D8B030D-6E8A-4147-A177-3AD203B41FA5}">
                      <a16:colId xmlns:a16="http://schemas.microsoft.com/office/drawing/2014/main" val="74705987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SG" sz="16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10">
                      <a:fgClr>
                        <a:srgbClr val="FFFFFF"/>
                      </a:fgClr>
                      <a:bgClr>
                        <a:srgbClr val="E5E5E5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Deliverables</a:t>
                      </a:r>
                      <a:endParaRPr lang="en-SG" sz="1600" b="1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10">
                      <a:fgClr>
                        <a:srgbClr val="FFFFFF"/>
                      </a:fgClr>
                      <a:bgClr>
                        <a:srgbClr val="E5E5E5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Projected Completion Date</a:t>
                      </a:r>
                      <a:endParaRPr lang="en-SG" sz="1600" b="1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10">
                      <a:fgClr>
                        <a:srgbClr val="FFFFFF"/>
                      </a:fgClr>
                      <a:bgClr>
                        <a:srgbClr val="E5E5E5"/>
                      </a:bgClr>
                    </a:pattFill>
                  </a:tcPr>
                </a:tc>
                <a:extLst>
                  <a:ext uri="{0D108BD9-81ED-4DB2-BD59-A6C34878D82A}">
                    <a16:rowId xmlns:a16="http://schemas.microsoft.com/office/drawing/2014/main" val="3010486875"/>
                  </a:ext>
                </a:extLst>
              </a:tr>
              <a:tr h="4445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SG" sz="16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SG" sz="16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</a:t>
                      </a:r>
                      <a:r>
                        <a:rPr lang="en-US" sz="1600" baseline="-25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o</a:t>
                      </a: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 + months</a:t>
                      </a:r>
                      <a:endParaRPr lang="en-SG" sz="16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5465525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SG" sz="16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SG" sz="16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SG" sz="16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6780859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SG" sz="16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SG" sz="16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SG" sz="16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8327699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SG" sz="16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SG" sz="16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SG" sz="16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21982392"/>
                  </a:ext>
                </a:extLst>
              </a:tr>
            </a:tbl>
          </a:graphicData>
        </a:graphic>
      </p:graphicFrame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36201895"/>
              </p:ext>
            </p:extLst>
          </p:nvPr>
        </p:nvGraphicFramePr>
        <p:xfrm>
          <a:off x="614818" y="4525802"/>
          <a:ext cx="4885416" cy="1524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146285">
                  <a:extLst>
                    <a:ext uri="{9D8B030D-6E8A-4147-A177-3AD203B41FA5}">
                      <a16:colId xmlns:a16="http://schemas.microsoft.com/office/drawing/2014/main" val="208381615"/>
                    </a:ext>
                  </a:extLst>
                </a:gridCol>
                <a:gridCol w="2739131">
                  <a:extLst>
                    <a:ext uri="{9D8B030D-6E8A-4147-A177-3AD203B41FA5}">
                      <a16:colId xmlns:a16="http://schemas.microsoft.com/office/drawing/2014/main" val="3973623549"/>
                    </a:ext>
                  </a:extLst>
                </a:gridCol>
              </a:tblGrid>
              <a:tr h="218483">
                <a:tc>
                  <a:txBody>
                    <a:bodyPr/>
                    <a:lstStyle/>
                    <a:p>
                      <a:r>
                        <a:rPr lang="en-GB" sz="1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Organisation(s):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23994791"/>
                  </a:ext>
                </a:extLst>
              </a:tr>
              <a:tr h="218483">
                <a:tc>
                  <a:txBody>
                    <a:bodyPr/>
                    <a:lstStyle/>
                    <a:p>
                      <a:r>
                        <a:rPr lang="en-GB" sz="1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Proposed Budget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11985997"/>
                  </a:ext>
                </a:extLst>
              </a:tr>
              <a:tr h="218483">
                <a:tc>
                  <a:txBody>
                    <a:bodyPr/>
                    <a:lstStyle/>
                    <a:p>
                      <a:r>
                        <a:rPr lang="en-GB" sz="1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Duration (months)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44813774"/>
                  </a:ext>
                </a:extLst>
              </a:tr>
              <a:tr h="218483">
                <a:tc>
                  <a:txBody>
                    <a:bodyPr/>
                    <a:lstStyle/>
                    <a:p>
                      <a:r>
                        <a:rPr lang="en-GB" sz="1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Expected start TRL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68573951"/>
                  </a:ext>
                </a:extLst>
              </a:tr>
              <a:tr h="218483">
                <a:tc>
                  <a:txBody>
                    <a:bodyPr/>
                    <a:lstStyle/>
                    <a:p>
                      <a:r>
                        <a:rPr lang="en-GB" sz="1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Expected</a:t>
                      </a:r>
                      <a:r>
                        <a:rPr lang="en-GB" sz="1400" b="1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end TRL</a:t>
                      </a:r>
                      <a:endParaRPr lang="en-GB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58693747"/>
                  </a:ext>
                </a:extLst>
              </a:tr>
            </a:tbl>
          </a:graphicData>
        </a:graphic>
      </p:graphicFrame>
      <p:graphicFrame>
        <p:nvGraphicFramePr>
          <p:cNvPr id="16" name="Table 1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03679401"/>
              </p:ext>
            </p:extLst>
          </p:nvPr>
        </p:nvGraphicFramePr>
        <p:xfrm>
          <a:off x="7563782" y="4552756"/>
          <a:ext cx="4387088" cy="10363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387088">
                  <a:extLst>
                    <a:ext uri="{9D8B030D-6E8A-4147-A177-3AD203B41FA5}">
                      <a16:colId xmlns:a16="http://schemas.microsoft.com/office/drawing/2014/main" val="376991827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en-GB" sz="1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Benefits of the expected outcome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71432778"/>
                  </a:ext>
                </a:extLst>
              </a:tr>
              <a:tr h="132443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Before &amp; after comparison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State quantitative in terms of</a:t>
                      </a:r>
                      <a:r>
                        <a:rPr lang="en-GB" sz="14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either: dollars saved; or manpower saved; or carbon tonnage reduced.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34536691"/>
                  </a:ext>
                </a:extLst>
              </a:tr>
            </a:tbl>
          </a:graphicData>
        </a:graphic>
      </p:graphicFrame>
      <p:sp>
        <p:nvSpPr>
          <p:cNvPr id="17" name="TextBox 16"/>
          <p:cNvSpPr txBox="1"/>
          <p:nvPr/>
        </p:nvSpPr>
        <p:spPr>
          <a:xfrm>
            <a:off x="7287430" y="3031926"/>
            <a:ext cx="46634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i="1" dirty="0">
                <a:latin typeface="Arial" panose="020B0604020202020204" pitchFamily="34" charset="0"/>
                <a:cs typeface="Arial" panose="020B0604020202020204" pitchFamily="34" charset="0"/>
              </a:rPr>
              <a:t>* Broad &amp; major ones, the specific details will be in the proposal </a:t>
            </a:r>
          </a:p>
        </p:txBody>
      </p:sp>
    </p:spTree>
    <p:extLst>
      <p:ext uri="{BB962C8B-B14F-4D97-AF65-F5344CB8AC3E}">
        <p14:creationId xmlns:p14="http://schemas.microsoft.com/office/powerpoint/2010/main" val="26588953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C180839-7BDC-49D7-A660-0167FED8842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6CBB999D-3509-3345-BD2A-58AC16F53E8B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E48C8A1E-68FE-458C-BF71-D2377DA632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SG" dirty="0"/>
              <a:t>Technology Readiness Level (TRL)</a:t>
            </a:r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FB055923-B257-4B4A-AD0C-E1FA3D27953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86024519"/>
              </p:ext>
            </p:extLst>
          </p:nvPr>
        </p:nvGraphicFramePr>
        <p:xfrm>
          <a:off x="606444" y="1061561"/>
          <a:ext cx="7042132" cy="5272561"/>
        </p:xfrm>
        <a:graphic>
          <a:graphicData uri="http://schemas.openxmlformats.org/drawingml/2006/table">
            <a:tbl>
              <a:tblPr firstRow="1" firstCol="1" bandRow="1"/>
              <a:tblGrid>
                <a:gridCol w="622531">
                  <a:extLst>
                    <a:ext uri="{9D8B030D-6E8A-4147-A177-3AD203B41FA5}">
                      <a16:colId xmlns:a16="http://schemas.microsoft.com/office/drawing/2014/main" val="1920786797"/>
                    </a:ext>
                  </a:extLst>
                </a:gridCol>
                <a:gridCol w="2051987">
                  <a:extLst>
                    <a:ext uri="{9D8B030D-6E8A-4147-A177-3AD203B41FA5}">
                      <a16:colId xmlns:a16="http://schemas.microsoft.com/office/drawing/2014/main" val="808963072"/>
                    </a:ext>
                  </a:extLst>
                </a:gridCol>
                <a:gridCol w="4367614">
                  <a:extLst>
                    <a:ext uri="{9D8B030D-6E8A-4147-A177-3AD203B41FA5}">
                      <a16:colId xmlns:a16="http://schemas.microsoft.com/office/drawing/2014/main" val="2828146552"/>
                    </a:ext>
                  </a:extLst>
                </a:gridCol>
              </a:tblGrid>
              <a:tr h="29610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400" b="1" u="sng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Level</a:t>
                      </a:r>
                      <a:endParaRPr lang="en-SG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27912" marR="279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400" b="1" u="sng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Stage</a:t>
                      </a:r>
                      <a:endParaRPr lang="en-SG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27912" marR="279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400" b="1" u="sng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Description </a:t>
                      </a:r>
                      <a:endParaRPr lang="en-SG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27912" marR="279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79201700"/>
                  </a:ext>
                </a:extLst>
              </a:tr>
              <a:tr h="626323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9</a:t>
                      </a:r>
                      <a:endParaRPr lang="en-SG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27912" marR="279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4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Production</a:t>
                      </a:r>
                      <a:endParaRPr lang="en-SG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27912" marR="279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Actual system, proven through successful mission operations</a:t>
                      </a:r>
                      <a:endParaRPr lang="en-SG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27912" marR="279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2977323"/>
                  </a:ext>
                </a:extLst>
              </a:tr>
              <a:tr h="626323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8</a:t>
                      </a:r>
                      <a:endParaRPr lang="en-SG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27912" marR="279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4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Full-scale development</a:t>
                      </a:r>
                      <a:endParaRPr lang="en-SG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27912" marR="279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4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Actual system completed and operationally qualified through test and demonstration</a:t>
                      </a:r>
                      <a:endParaRPr lang="en-SG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27912" marR="279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94293341"/>
                  </a:ext>
                </a:extLst>
              </a:tr>
              <a:tr h="626323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7</a:t>
                      </a:r>
                      <a:endParaRPr lang="en-SG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27912" marR="279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Exploratory development</a:t>
                      </a:r>
                      <a:endParaRPr lang="en-SG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27912" marR="2791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4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System prototype demonstration in an operational environment</a:t>
                      </a:r>
                      <a:endParaRPr lang="en-SG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27912" marR="279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40614116"/>
                  </a:ext>
                </a:extLst>
              </a:tr>
              <a:tr h="626323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6</a:t>
                      </a:r>
                      <a:endParaRPr lang="en-SG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27912" marR="279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4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System/ sub-system model or prototype demonstration in a relevant environment</a:t>
                      </a:r>
                      <a:endParaRPr lang="en-SG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27912" marR="279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77195252"/>
                  </a:ext>
                </a:extLst>
              </a:tr>
              <a:tr h="626323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5</a:t>
                      </a:r>
                      <a:endParaRPr lang="en-SG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27912" marR="279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4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Component and/ or basic sub-system validation in relevant environment</a:t>
                      </a:r>
                      <a:endParaRPr lang="en-SG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27912" marR="279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97930360"/>
                  </a:ext>
                </a:extLst>
              </a:tr>
              <a:tr h="626323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lang="en-SG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27912" marR="279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Technology development</a:t>
                      </a:r>
                      <a:endParaRPr lang="en-SG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27912" marR="2791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4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Component and/ or basic sub-system technology validation in laboratory environment</a:t>
                      </a:r>
                      <a:endParaRPr lang="en-SG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27912" marR="279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78458710"/>
                  </a:ext>
                </a:extLst>
              </a:tr>
              <a:tr h="626323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en-SG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27912" marR="279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4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Analytical and laboratory studies to validate analytical predictions</a:t>
                      </a:r>
                      <a:endParaRPr lang="en-SG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27912" marR="279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99190192"/>
                  </a:ext>
                </a:extLst>
              </a:tr>
              <a:tr h="29610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en-SG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27912" marR="279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4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Technology concept and/ or application formulated</a:t>
                      </a:r>
                      <a:endParaRPr lang="en-SG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27912" marR="279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86461797"/>
                  </a:ext>
                </a:extLst>
              </a:tr>
              <a:tr h="29610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n-SG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27912" marR="279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GB" sz="14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Basic principles of technology observed and reported</a:t>
                      </a:r>
                      <a:endParaRPr lang="en-SG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27912" marR="279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9314447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286289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89986424-938e-4f2a-9e21-28607cbc0c5b" xsi:nil="true"/>
    <lcf76f155ced4ddcb4097134ff3c332f xmlns="11f24c7f-c62d-4ad5-9a96-5376cfba1c82">
      <Terms xmlns="http://schemas.microsoft.com/office/infopath/2007/PartnerControls"/>
    </lcf76f155ced4ddcb4097134ff3c332f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B40DC21A2CE0D41AFDE60F384DED32D" ma:contentTypeVersion="15" ma:contentTypeDescription="Create a new document." ma:contentTypeScope="" ma:versionID="58beb269a60037aa4a91cfe2308b31d7">
  <xsd:schema xmlns:xsd="http://www.w3.org/2001/XMLSchema" xmlns:xs="http://www.w3.org/2001/XMLSchema" xmlns:p="http://schemas.microsoft.com/office/2006/metadata/properties" xmlns:ns2="11f24c7f-c62d-4ad5-9a96-5376cfba1c82" xmlns:ns3="89986424-938e-4f2a-9e21-28607cbc0c5b" targetNamespace="http://schemas.microsoft.com/office/2006/metadata/properties" ma:root="true" ma:fieldsID="61ef32c6e79abe0990352299df02e747" ns2:_="" ns3:_="">
    <xsd:import namespace="11f24c7f-c62d-4ad5-9a96-5376cfba1c82"/>
    <xsd:import namespace="89986424-938e-4f2a-9e21-28607cbc0c5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LengthInSeconds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1f24c7f-c62d-4ad5-9a96-5376cfba1c8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3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bjectDetectorVersions" ma:index="16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8" nillable="true" ma:taxonomy="true" ma:internalName="lcf76f155ced4ddcb4097134ff3c332f" ma:taxonomyFieldName="MediaServiceImageTags" ma:displayName="Image Tags" ma:readOnly="false" ma:fieldId="{5cf76f15-5ced-4ddc-b409-7134ff3c332f}" ma:taxonomyMulti="true" ma:sspId="fe9d480b-ab17-401a-b600-22ef0398b2a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2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2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9986424-938e-4f2a-9e21-28607cbc0c5b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9" nillable="true" ma:displayName="Taxonomy Catch All Column" ma:hidden="true" ma:list="{0b5c492a-82fb-4500-bba4-b5df22c3ceb4}" ma:internalName="TaxCatchAll" ma:showField="CatchAllData" ma:web="89986424-938e-4f2a-9e21-28607cbc0c5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13F4E1DC-3288-4762-9633-E48DCC90B68C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CFC37D76-1577-4AC8-9149-3735A652A7D7}">
  <ds:schemaRefs>
    <ds:schemaRef ds:uri="11f24c7f-c62d-4ad5-9a96-5376cfba1c82"/>
    <ds:schemaRef ds:uri="http://schemas.openxmlformats.org/package/2006/metadata/core-properties"/>
    <ds:schemaRef ds:uri="http://purl.org/dc/elements/1.1/"/>
    <ds:schemaRef ds:uri="http://schemas.microsoft.com/office/2006/metadata/properties"/>
    <ds:schemaRef ds:uri="http://schemas.microsoft.com/office/2006/documentManagement/types"/>
    <ds:schemaRef ds:uri="89986424-938e-4f2a-9e21-28607cbc0c5b"/>
    <ds:schemaRef ds:uri="http://www.w3.org/XML/1998/namespace"/>
    <ds:schemaRef ds:uri="http://schemas.microsoft.com/office/infopath/2007/PartnerControls"/>
    <ds:schemaRef ds:uri="http://purl.org/dc/dcmitype/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CD169A39-E6E5-49C1-B2A2-0B2D85B187F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1f24c7f-c62d-4ad5-9a96-5376cfba1c82"/>
    <ds:schemaRef ds:uri="89986424-938e-4f2a-9e21-28607cbc0c5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3800</TotalTime>
  <Words>218</Words>
  <Application>Microsoft Office PowerPoint</Application>
  <PresentationFormat>Widescreen</PresentationFormat>
  <Paragraphs>56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Times New Roman</vt:lpstr>
      <vt:lpstr>Office Theme</vt:lpstr>
      <vt:lpstr>&lt;Insert Project Title&gt;</vt:lpstr>
      <vt:lpstr>Technology Readiness Level (TRL)</vt:lpstr>
    </vt:vector>
  </TitlesOfParts>
  <Company>WOG ICT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Process Flow</dc:title>
  <dc:creator>Jerry AW (JTC)</dc:creator>
  <dc:description>Project title (incoming proposals)</dc:description>
  <cp:lastModifiedBy>Jerry AW (JTC)</cp:lastModifiedBy>
  <cp:revision>37</cp:revision>
  <dcterms:created xsi:type="dcterms:W3CDTF">2020-05-20T14:23:47Z</dcterms:created>
  <dcterms:modified xsi:type="dcterms:W3CDTF">2023-09-12T07:43:22Z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">
    <vt:lpwstr>Process Flow</vt:lpwstr>
  </property>
  <property fmtid="{D5CDD505-2E9C-101B-9397-08002B2CF9AE}" pid="3" name="SlideDescription">
    <vt:lpwstr>Project title (incoming proposals)</vt:lpwstr>
  </property>
  <property fmtid="{D5CDD505-2E9C-101B-9397-08002B2CF9AE}" pid="4" name="ContentTypeId">
    <vt:lpwstr>0x010100FB40DC21A2CE0D41AFDE60F384DED32D</vt:lpwstr>
  </property>
  <property fmtid="{D5CDD505-2E9C-101B-9397-08002B2CF9AE}" pid="5" name="MSIP_Label_5434c4c7-833e-41e4-b0ab-cdb227a2f6f7_Enabled">
    <vt:lpwstr>true</vt:lpwstr>
  </property>
  <property fmtid="{D5CDD505-2E9C-101B-9397-08002B2CF9AE}" pid="6" name="MSIP_Label_5434c4c7-833e-41e4-b0ab-cdb227a2f6f7_SetDate">
    <vt:lpwstr>2023-09-04T09:08:00Z</vt:lpwstr>
  </property>
  <property fmtid="{D5CDD505-2E9C-101B-9397-08002B2CF9AE}" pid="7" name="MSIP_Label_5434c4c7-833e-41e4-b0ab-cdb227a2f6f7_Method">
    <vt:lpwstr>Privileged</vt:lpwstr>
  </property>
  <property fmtid="{D5CDD505-2E9C-101B-9397-08002B2CF9AE}" pid="8" name="MSIP_Label_5434c4c7-833e-41e4-b0ab-cdb227a2f6f7_Name">
    <vt:lpwstr>Official (Open)</vt:lpwstr>
  </property>
  <property fmtid="{D5CDD505-2E9C-101B-9397-08002B2CF9AE}" pid="9" name="MSIP_Label_5434c4c7-833e-41e4-b0ab-cdb227a2f6f7_SiteId">
    <vt:lpwstr>0b11c524-9a1c-4e1b-84cb-6336aefc2243</vt:lpwstr>
  </property>
  <property fmtid="{D5CDD505-2E9C-101B-9397-08002B2CF9AE}" pid="10" name="MSIP_Label_5434c4c7-833e-41e4-b0ab-cdb227a2f6f7_ActionId">
    <vt:lpwstr>9138411c-7b05-4634-b563-e9301e4aaebb</vt:lpwstr>
  </property>
  <property fmtid="{D5CDD505-2E9C-101B-9397-08002B2CF9AE}" pid="11" name="MSIP_Label_5434c4c7-833e-41e4-b0ab-cdb227a2f6f7_ContentBits">
    <vt:lpwstr>0</vt:lpwstr>
  </property>
</Properties>
</file>