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102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y SIM (JTC)" initials="IS(" lastIdx="1" clrIdx="0">
    <p:extLst>
      <p:ext uri="{19B8F6BF-5375-455C-9EA6-DF929625EA0E}">
        <p15:presenceInfo xmlns:p15="http://schemas.microsoft.com/office/powerpoint/2012/main" userId="S-1-5-21-1216582894-834684500-1334827815-37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A3BE-8CBE-4AEC-B40B-90E80C4D3637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13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FEFFE-A257-4456-9665-66A7C92ADF3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9159459" y="6489436"/>
            <a:ext cx="2743200" cy="365125"/>
          </a:xfrm>
          <a:prstGeom prst="rect">
            <a:avLst/>
          </a:prstGeom>
        </p:spPr>
        <p:txBody>
          <a:bodyPr/>
          <a:lstStyle/>
          <a:p>
            <a:fld id="{6CBB999D-3509-3345-BD2A-58AC16F53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A534E6-AA56-4EC7-B559-51AC16DAF5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444" y="292672"/>
            <a:ext cx="10515600" cy="47482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Master title style – </a:t>
            </a:r>
            <a:r>
              <a:rPr lang="en-US" dirty="0" err="1"/>
              <a:t>Lato</a:t>
            </a:r>
            <a:r>
              <a:rPr lang="en-US" dirty="0"/>
              <a:t> Bold 32</a:t>
            </a:r>
            <a:endParaRPr lang="en-SG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6A56E5-340E-48B4-AF23-FEF9964E7C0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6444" y="796883"/>
            <a:ext cx="10515599" cy="3191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>
                <a:solidFill>
                  <a:srgbClr val="00A7E1"/>
                </a:solidFill>
              </a:defRPr>
            </a:lvl1pPr>
          </a:lstStyle>
          <a:p>
            <a:r>
              <a:rPr lang="en-US" dirty="0"/>
              <a:t>CLICK TO ADD SUBTITLE – </a:t>
            </a:r>
            <a:r>
              <a:rPr lang="en-US" dirty="0" err="1"/>
              <a:t>Lato</a:t>
            </a:r>
            <a:r>
              <a:rPr lang="en-US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2110295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A3BE-8CBE-4AEC-B40B-90E80C4D3637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8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A2D1-3CA7-42B5-B5C5-00DFF72E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870" y="11960"/>
            <a:ext cx="9025128" cy="7198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 u="sng">
                <a:latin typeface="Arial" panose="020B0604020202020204" pitchFamily="34" charset="0"/>
                <a:cs typeface="Arial" panose="020B0604020202020204" pitchFamily="34" charset="0"/>
              </a:rPr>
              <a:t>&lt;Insert Project Title&gt;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BC43D1-4B1D-41F6-B2EF-D45A63D3D19E}"/>
              </a:ext>
            </a:extLst>
          </p:cNvPr>
          <p:cNvCxnSpPr/>
          <p:nvPr/>
        </p:nvCxnSpPr>
        <p:spPr>
          <a:xfrm flipV="1">
            <a:off x="34290" y="4203498"/>
            <a:ext cx="12192000" cy="46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E80C32-3475-46DC-AADD-348310997170}"/>
              </a:ext>
            </a:extLst>
          </p:cNvPr>
          <p:cNvCxnSpPr>
            <a:cxnSpLocks/>
          </p:cNvCxnSpPr>
          <p:nvPr/>
        </p:nvCxnSpPr>
        <p:spPr>
          <a:xfrm>
            <a:off x="6779584" y="731772"/>
            <a:ext cx="0" cy="6313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1181734-6009-4D3C-A1A0-768ECAC1BCBD}"/>
              </a:ext>
            </a:extLst>
          </p:cNvPr>
          <p:cNvSpPr/>
          <p:nvPr/>
        </p:nvSpPr>
        <p:spPr>
          <a:xfrm>
            <a:off x="450045" y="869741"/>
            <a:ext cx="5476622" cy="11695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Description: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Concisely (not more than 5 lines) describe how your approach addresses the problem statement or benefit JTC.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Illustrate with images/schematics if it helps.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60168"/>
              </p:ext>
            </p:extLst>
          </p:nvPr>
        </p:nvGraphicFramePr>
        <p:xfrm>
          <a:off x="7274072" y="845870"/>
          <a:ext cx="4585696" cy="1570101"/>
        </p:xfrm>
        <a:graphic>
          <a:graphicData uri="http://schemas.openxmlformats.org/drawingml/2006/table">
            <a:tbl>
              <a:tblPr/>
              <a:tblGrid>
                <a:gridCol w="323848">
                  <a:extLst>
                    <a:ext uri="{9D8B030D-6E8A-4147-A177-3AD203B41FA5}">
                      <a16:colId xmlns:a16="http://schemas.microsoft.com/office/drawing/2014/main" val="188653565"/>
                    </a:ext>
                  </a:extLst>
                </a:gridCol>
                <a:gridCol w="2643360">
                  <a:extLst>
                    <a:ext uri="{9D8B030D-6E8A-4147-A177-3AD203B41FA5}">
                      <a16:colId xmlns:a16="http://schemas.microsoft.com/office/drawing/2014/main" val="609609310"/>
                    </a:ext>
                  </a:extLst>
                </a:gridCol>
                <a:gridCol w="1618488">
                  <a:extLst>
                    <a:ext uri="{9D8B030D-6E8A-4147-A177-3AD203B41FA5}">
                      <a16:colId xmlns:a16="http://schemas.microsoft.com/office/drawing/2014/main" val="747059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Deliverables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Completion Date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01048687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+ months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65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808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276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982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201895"/>
              </p:ext>
            </p:extLst>
          </p:nvPr>
        </p:nvGraphicFramePr>
        <p:xfrm>
          <a:off x="614818" y="4525802"/>
          <a:ext cx="4885416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6285">
                  <a:extLst>
                    <a:ext uri="{9D8B030D-6E8A-4147-A177-3AD203B41FA5}">
                      <a16:colId xmlns:a16="http://schemas.microsoft.com/office/drawing/2014/main" val="208381615"/>
                    </a:ext>
                  </a:extLst>
                </a:gridCol>
                <a:gridCol w="2739131">
                  <a:extLst>
                    <a:ext uri="{9D8B030D-6E8A-4147-A177-3AD203B41FA5}">
                      <a16:colId xmlns:a16="http://schemas.microsoft.com/office/drawing/2014/main" val="3973623549"/>
                    </a:ext>
                  </a:extLst>
                </a:gridCol>
              </a:tblGrid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Organisation(s):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99479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Budget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85997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 (months)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813774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 start TRL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57395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end TRL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693747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79401"/>
              </p:ext>
            </p:extLst>
          </p:nvPr>
        </p:nvGraphicFramePr>
        <p:xfrm>
          <a:off x="7563782" y="4552756"/>
          <a:ext cx="4387088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7088">
                  <a:extLst>
                    <a:ext uri="{9D8B030D-6E8A-4147-A177-3AD203B41FA5}">
                      <a16:colId xmlns:a16="http://schemas.microsoft.com/office/drawing/2014/main" val="3769918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Benefits of the expected outcome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432778"/>
                  </a:ext>
                </a:extLst>
              </a:tr>
              <a:tr h="1324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Before &amp; after comparison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quantitative in terms of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either: dollars saved; or manpower saved; or carbon tonnage reduced.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53669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287430" y="3031926"/>
            <a:ext cx="466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* Broad &amp; major ones, the specific details will be in the proposal </a:t>
            </a:r>
          </a:p>
        </p:txBody>
      </p:sp>
    </p:spTree>
    <p:extLst>
      <p:ext uri="{BB962C8B-B14F-4D97-AF65-F5344CB8AC3E}">
        <p14:creationId xmlns:p14="http://schemas.microsoft.com/office/powerpoint/2010/main" val="26588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180839-7BDC-49D7-A660-0167FED8842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CBB999D-3509-3345-BD2A-58AC16F53E8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8C8A1E-68FE-458C-BF71-D2377DA6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Technology Readiness Level (TRL)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055923-B257-4B4A-AD0C-E1FA3D279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024519"/>
              </p:ext>
            </p:extLst>
          </p:nvPr>
        </p:nvGraphicFramePr>
        <p:xfrm>
          <a:off x="606444" y="1061561"/>
          <a:ext cx="7042132" cy="5272561"/>
        </p:xfrm>
        <a:graphic>
          <a:graphicData uri="http://schemas.openxmlformats.org/drawingml/2006/table">
            <a:tbl>
              <a:tblPr firstRow="1" firstCol="1" bandRow="1"/>
              <a:tblGrid>
                <a:gridCol w="622531">
                  <a:extLst>
                    <a:ext uri="{9D8B030D-6E8A-4147-A177-3AD203B41FA5}">
                      <a16:colId xmlns:a16="http://schemas.microsoft.com/office/drawing/2014/main" val="1920786797"/>
                    </a:ext>
                  </a:extLst>
                </a:gridCol>
                <a:gridCol w="2051987">
                  <a:extLst>
                    <a:ext uri="{9D8B030D-6E8A-4147-A177-3AD203B41FA5}">
                      <a16:colId xmlns:a16="http://schemas.microsoft.com/office/drawing/2014/main" val="808963072"/>
                    </a:ext>
                  </a:extLst>
                </a:gridCol>
                <a:gridCol w="4367614">
                  <a:extLst>
                    <a:ext uri="{9D8B030D-6E8A-4147-A177-3AD203B41FA5}">
                      <a16:colId xmlns:a16="http://schemas.microsoft.com/office/drawing/2014/main" val="2828146552"/>
                    </a:ext>
                  </a:extLst>
                </a:gridCol>
              </a:tblGrid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Level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Stage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Description 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0170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Production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system, proven through successful mission operations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77323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Full-scale development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 completed and operationally qualified through test and demonstration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293341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Exploratory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 prototype demonstration in an operational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14116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System/ sub-system model or prototype demonstration in a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195252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validation in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93036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technology validation in laboratory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45871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Analytical and laboratory studies to validate analytical predictions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9190192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concept and/ or application formulated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461797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Basic principles of technology observed and reported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144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62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6B535AE1CC8F4DA3B98510EED12EA6" ma:contentTypeVersion="3" ma:contentTypeDescription="Create a new document." ma:contentTypeScope="" ma:versionID="efe379c79dc639af3b0627a531b3e190">
  <xsd:schema xmlns:xsd="http://www.w3.org/2001/XMLSchema" xmlns:xs="http://www.w3.org/2001/XMLSchema" xmlns:p="http://schemas.microsoft.com/office/2006/metadata/properties" xmlns:ns2="ab18f581-65d6-4655-bc20-547a619bbd68" targetNamespace="http://schemas.microsoft.com/office/2006/metadata/properties" ma:root="true" ma:fieldsID="7189de6f41b68a4193bf0e25d51f1a91" ns2:_="">
    <xsd:import namespace="ab18f581-65d6-4655-bc20-547a619bbd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18f581-65d6-4655-bc20-547a619bbd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C37D76-1577-4AC8-9149-3735A652A7D7}">
  <ds:schemaRefs>
    <ds:schemaRef ds:uri="http://purl.org/dc/elements/1.1/"/>
    <ds:schemaRef ds:uri="http://schemas.microsoft.com/office/2006/documentManagement/types"/>
    <ds:schemaRef ds:uri="http://schemas.microsoft.com/sharepoint/v3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3F4E1DC-3288-4762-9633-E48DCC90B6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E1DBC5-16FB-4C3D-9A26-6E5D865E6890}"/>
</file>

<file path=docProps/app.xml><?xml version="1.0" encoding="utf-8"?>
<Properties xmlns="http://schemas.openxmlformats.org/officeDocument/2006/extended-properties" xmlns:vt="http://schemas.openxmlformats.org/officeDocument/2006/docPropsVTypes">
  <TotalTime>3800</TotalTime>
  <Words>218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&lt;Insert Project Title&gt;</vt:lpstr>
      <vt:lpstr>Technology Readiness Level (TRL)</vt:lpstr>
    </vt:vector>
  </TitlesOfParts>
  <Company>WOG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Flow</dc:title>
  <dc:creator>Jerry AW (JTC)</dc:creator>
  <dc:description>Project title (incoming proposals)</dc:description>
  <cp:lastModifiedBy>Jerry AW (JTC)</cp:lastModifiedBy>
  <cp:revision>37</cp:revision>
  <dcterms:created xsi:type="dcterms:W3CDTF">2020-05-20T14:23:47Z</dcterms:created>
  <dcterms:modified xsi:type="dcterms:W3CDTF">2022-05-04T07:05:13Z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Process Flow</vt:lpwstr>
  </property>
  <property fmtid="{D5CDD505-2E9C-101B-9397-08002B2CF9AE}" pid="3" name="SlideDescription">
    <vt:lpwstr>Project title (incoming proposals)</vt:lpwstr>
  </property>
  <property fmtid="{D5CDD505-2E9C-101B-9397-08002B2CF9AE}" pid="4" name="ContentTypeId">
    <vt:lpwstr>0x010100A56B535AE1CC8F4DA3B98510EED12EA6</vt:lpwstr>
  </property>
  <property fmtid="{D5CDD505-2E9C-101B-9397-08002B2CF9AE}" pid="5" name="MSIP_Label_c477f0d0-1a40-415d-b130-8b40a41c8c21_Enabled">
    <vt:lpwstr>true</vt:lpwstr>
  </property>
  <property fmtid="{D5CDD505-2E9C-101B-9397-08002B2CF9AE}" pid="6" name="MSIP_Label_c477f0d0-1a40-415d-b130-8b40a41c8c21_SetDate">
    <vt:lpwstr>2024-05-28T09:51:51Z</vt:lpwstr>
  </property>
  <property fmtid="{D5CDD505-2E9C-101B-9397-08002B2CF9AE}" pid="7" name="MSIP_Label_c477f0d0-1a40-415d-b130-8b40a41c8c21_Method">
    <vt:lpwstr>Privileged</vt:lpwstr>
  </property>
  <property fmtid="{D5CDD505-2E9C-101B-9397-08002B2CF9AE}" pid="8" name="MSIP_Label_c477f0d0-1a40-415d-b130-8b40a41c8c21_Name">
    <vt:lpwstr>Sensitive Normal_3</vt:lpwstr>
  </property>
  <property fmtid="{D5CDD505-2E9C-101B-9397-08002B2CF9AE}" pid="9" name="MSIP_Label_c477f0d0-1a40-415d-b130-8b40a41c8c21_SiteId">
    <vt:lpwstr>0b11c524-9a1c-4e1b-84cb-6336aefc2243</vt:lpwstr>
  </property>
  <property fmtid="{D5CDD505-2E9C-101B-9397-08002B2CF9AE}" pid="10" name="MSIP_Label_c477f0d0-1a40-415d-b130-8b40a41c8c21_ActionId">
    <vt:lpwstr>a91138e6-dd54-4c3a-81c2-311da9665def</vt:lpwstr>
  </property>
  <property fmtid="{D5CDD505-2E9C-101B-9397-08002B2CF9AE}" pid="11" name="MSIP_Label_c477f0d0-1a40-415d-b130-8b40a41c8c21_ContentBits">
    <vt:lpwstr>0</vt:lpwstr>
  </property>
  <property fmtid="{D5CDD505-2E9C-101B-9397-08002B2CF9AE}" pid="12" name="Order">
    <vt:r8>42800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_SourceUrl">
    <vt:lpwstr/>
  </property>
  <property fmtid="{D5CDD505-2E9C-101B-9397-08002B2CF9AE}" pid="16" name="_SharedFileIndex">
    <vt:lpwstr/>
  </property>
  <property fmtid="{D5CDD505-2E9C-101B-9397-08002B2CF9AE}" pid="17" name="ComplianceAssetId">
    <vt:lpwstr/>
  </property>
  <property fmtid="{D5CDD505-2E9C-101B-9397-08002B2CF9AE}" pid="18" name="TemplateUrl">
    <vt:lpwstr/>
  </property>
  <property fmtid="{D5CDD505-2E9C-101B-9397-08002B2CF9AE}" pid="19" name="_ExtendedDescription">
    <vt:lpwstr/>
  </property>
  <property fmtid="{D5CDD505-2E9C-101B-9397-08002B2CF9AE}" pid="20" name="TriggerFlowInfo">
    <vt:lpwstr/>
  </property>
</Properties>
</file>